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70" r:id="rId10"/>
    <p:sldId id="271" r:id="rId11"/>
    <p:sldId id="272" r:id="rId12"/>
    <p:sldId id="264" r:id="rId13"/>
    <p:sldId id="265" r:id="rId14"/>
    <p:sldId id="269" r:id="rId15"/>
    <p:sldId id="273" r:id="rId16"/>
    <p:sldId id="274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5E7FC4-879A-4126-9732-DC0596CB475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ABB349E-D0B8-4E99-BF0A-D92455B696E8}">
      <dgm:prSet phldrT="[Text]" custT="1"/>
      <dgm:spPr/>
      <dgm:t>
        <a:bodyPr/>
        <a:lstStyle/>
        <a:p>
          <a:r>
            <a:rPr lang="en-US" sz="2000" dirty="0">
              <a:latin typeface="Times New Roman" pitchFamily="18" charset="0"/>
              <a:cs typeface="Times New Roman" pitchFamily="18" charset="0"/>
            </a:rPr>
            <a:t>    </a:t>
          </a:r>
          <a:r>
            <a:rPr lang="el-GR" sz="2000" dirty="0">
              <a:latin typeface="Times New Roman" pitchFamily="18" charset="0"/>
              <a:cs typeface="Times New Roman" pitchFamily="18" charset="0"/>
            </a:rPr>
            <a:t>6: α-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CD</a:t>
          </a:r>
          <a:endParaRPr lang="el-GR" sz="2000" dirty="0">
            <a:latin typeface="Times New Roman" pitchFamily="18" charset="0"/>
            <a:cs typeface="Times New Roman" pitchFamily="18" charset="0"/>
          </a:endParaRPr>
        </a:p>
      </dgm:t>
    </dgm:pt>
    <dgm:pt modelId="{122832EC-201E-406D-A3BB-4E7DAA53B70B}" type="parTrans" cxnId="{A3C2FB70-8DC4-4BCA-89DC-40F27A58B85B}">
      <dgm:prSet/>
      <dgm:spPr/>
      <dgm:t>
        <a:bodyPr/>
        <a:lstStyle/>
        <a:p>
          <a:endParaRPr lang="el-GR" sz="2000">
            <a:latin typeface="Times New Roman" pitchFamily="18" charset="0"/>
            <a:cs typeface="Times New Roman" pitchFamily="18" charset="0"/>
          </a:endParaRPr>
        </a:p>
      </dgm:t>
    </dgm:pt>
    <dgm:pt modelId="{26CC3F34-CC3E-418F-9A1F-98ED47DCAD69}" type="sibTrans" cxnId="{A3C2FB70-8DC4-4BCA-89DC-40F27A58B85B}">
      <dgm:prSet/>
      <dgm:spPr/>
      <dgm:t>
        <a:bodyPr/>
        <a:lstStyle/>
        <a:p>
          <a:endParaRPr lang="el-GR" sz="2000">
            <a:latin typeface="Times New Roman" pitchFamily="18" charset="0"/>
            <a:cs typeface="Times New Roman" pitchFamily="18" charset="0"/>
          </a:endParaRPr>
        </a:p>
      </dgm:t>
    </dgm:pt>
    <dgm:pt modelId="{964D6811-7381-472C-A121-9A91096E3CAA}">
      <dgm:prSet phldrT="[Text]" custT="1"/>
      <dgm:spPr/>
      <dgm:t>
        <a:bodyPr/>
        <a:lstStyle/>
        <a:p>
          <a:r>
            <a:rPr lang="en-US" sz="2000" dirty="0">
              <a:latin typeface="Times New Roman" pitchFamily="18" charset="0"/>
              <a:cs typeface="Times New Roman" pitchFamily="18" charset="0"/>
            </a:rPr>
            <a:t>    7</a:t>
          </a:r>
          <a:r>
            <a:rPr lang="el-GR" sz="2000" dirty="0">
              <a:latin typeface="Times New Roman" pitchFamily="18" charset="0"/>
              <a:cs typeface="Times New Roman" pitchFamily="18" charset="0"/>
            </a:rPr>
            <a:t>: β-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CD</a:t>
          </a:r>
          <a:endParaRPr lang="el-GR" sz="2000" dirty="0">
            <a:latin typeface="Times New Roman" pitchFamily="18" charset="0"/>
            <a:cs typeface="Times New Roman" pitchFamily="18" charset="0"/>
          </a:endParaRPr>
        </a:p>
      </dgm:t>
    </dgm:pt>
    <dgm:pt modelId="{7B38F7C7-B3E6-4EBB-8465-7A9877921BA3}" type="parTrans" cxnId="{876384B3-FFEB-471D-A465-95901CDA1537}">
      <dgm:prSet/>
      <dgm:spPr/>
      <dgm:t>
        <a:bodyPr/>
        <a:lstStyle/>
        <a:p>
          <a:endParaRPr lang="el-GR" sz="2000">
            <a:latin typeface="Times New Roman" pitchFamily="18" charset="0"/>
            <a:cs typeface="Times New Roman" pitchFamily="18" charset="0"/>
          </a:endParaRPr>
        </a:p>
      </dgm:t>
    </dgm:pt>
    <dgm:pt modelId="{47A3792A-F77D-407C-95CD-4C8458D5E408}" type="sibTrans" cxnId="{876384B3-FFEB-471D-A465-95901CDA1537}">
      <dgm:prSet/>
      <dgm:spPr/>
      <dgm:t>
        <a:bodyPr/>
        <a:lstStyle/>
        <a:p>
          <a:endParaRPr lang="el-GR" sz="2000">
            <a:latin typeface="Times New Roman" pitchFamily="18" charset="0"/>
            <a:cs typeface="Times New Roman" pitchFamily="18" charset="0"/>
          </a:endParaRPr>
        </a:p>
      </dgm:t>
    </dgm:pt>
    <dgm:pt modelId="{8DBAE649-11D6-45DE-B704-C72D877BD89F}">
      <dgm:prSet phldrT="[Text]" custT="1"/>
      <dgm:spPr/>
      <dgm:t>
        <a:bodyPr/>
        <a:lstStyle/>
        <a:p>
          <a:r>
            <a:rPr lang="en-US" sz="2000" dirty="0">
              <a:latin typeface="Times New Roman" pitchFamily="18" charset="0"/>
              <a:cs typeface="Times New Roman" pitchFamily="18" charset="0"/>
            </a:rPr>
            <a:t>      8</a:t>
          </a:r>
          <a:r>
            <a:rPr lang="el-GR" sz="2000" dirty="0">
              <a:latin typeface="Times New Roman" pitchFamily="18" charset="0"/>
              <a:cs typeface="Times New Roman" pitchFamily="18" charset="0"/>
            </a:rPr>
            <a:t>: γ-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CD</a:t>
          </a:r>
          <a:endParaRPr lang="el-GR" sz="2000" dirty="0">
            <a:latin typeface="Times New Roman" pitchFamily="18" charset="0"/>
            <a:cs typeface="Times New Roman" pitchFamily="18" charset="0"/>
          </a:endParaRPr>
        </a:p>
      </dgm:t>
    </dgm:pt>
    <dgm:pt modelId="{F3512706-9A17-4ADB-B0FF-563ABF56963A}" type="parTrans" cxnId="{D0F76E40-0123-4A2A-BD2B-2F9EC995FBD4}">
      <dgm:prSet/>
      <dgm:spPr/>
      <dgm:t>
        <a:bodyPr/>
        <a:lstStyle/>
        <a:p>
          <a:endParaRPr lang="el-GR" sz="2000">
            <a:latin typeface="Times New Roman" pitchFamily="18" charset="0"/>
            <a:cs typeface="Times New Roman" pitchFamily="18" charset="0"/>
          </a:endParaRPr>
        </a:p>
      </dgm:t>
    </dgm:pt>
    <dgm:pt modelId="{2F38C1DD-3D11-488F-BA6A-D5B5299D2F91}" type="sibTrans" cxnId="{D0F76E40-0123-4A2A-BD2B-2F9EC995FBD4}">
      <dgm:prSet/>
      <dgm:spPr/>
      <dgm:t>
        <a:bodyPr/>
        <a:lstStyle/>
        <a:p>
          <a:endParaRPr lang="el-GR" sz="2000">
            <a:latin typeface="Times New Roman" pitchFamily="18" charset="0"/>
            <a:cs typeface="Times New Roman" pitchFamily="18" charset="0"/>
          </a:endParaRPr>
        </a:p>
      </dgm:t>
    </dgm:pt>
    <dgm:pt modelId="{83B190D9-78FF-4BD5-B106-2FEC6B1596B8}" type="pres">
      <dgm:prSet presAssocID="{145E7FC4-879A-4126-9732-DC0596CB4758}" presName="arrowDiagram" presStyleCnt="0">
        <dgm:presLayoutVars>
          <dgm:chMax val="5"/>
          <dgm:dir/>
          <dgm:resizeHandles val="exact"/>
        </dgm:presLayoutVars>
      </dgm:prSet>
      <dgm:spPr/>
    </dgm:pt>
    <dgm:pt modelId="{A81F0913-8A60-454D-BBCD-F346E5758F1A}" type="pres">
      <dgm:prSet presAssocID="{145E7FC4-879A-4126-9732-DC0596CB4758}" presName="arrow" presStyleLbl="bgShp" presStyleIdx="0" presStyleCnt="1"/>
      <dgm:spPr/>
    </dgm:pt>
    <dgm:pt modelId="{0F7D25A9-A473-4642-8D77-2C45A8CFA168}" type="pres">
      <dgm:prSet presAssocID="{145E7FC4-879A-4126-9732-DC0596CB4758}" presName="arrowDiagram3" presStyleCnt="0"/>
      <dgm:spPr/>
    </dgm:pt>
    <dgm:pt modelId="{0E98AE46-3A7A-4162-B1EE-C1C3C37CD4A6}" type="pres">
      <dgm:prSet presAssocID="{3ABB349E-D0B8-4E99-BF0A-D92455B696E8}" presName="bullet3a" presStyleLbl="node1" presStyleIdx="0" presStyleCnt="3"/>
      <dgm:spPr/>
    </dgm:pt>
    <dgm:pt modelId="{4F6DA1EA-E1B3-4F04-BDED-0056F70C3C92}" type="pres">
      <dgm:prSet presAssocID="{3ABB349E-D0B8-4E99-BF0A-D92455B696E8}" presName="textBox3a" presStyleLbl="revTx" presStyleIdx="0" presStyleCnt="3" custScaleX="149835">
        <dgm:presLayoutVars>
          <dgm:bulletEnabled val="1"/>
        </dgm:presLayoutVars>
      </dgm:prSet>
      <dgm:spPr/>
    </dgm:pt>
    <dgm:pt modelId="{6DADC74B-A23E-42A1-B085-3F68D1CBEE37}" type="pres">
      <dgm:prSet presAssocID="{964D6811-7381-472C-A121-9A91096E3CAA}" presName="bullet3b" presStyleLbl="node1" presStyleIdx="1" presStyleCnt="3"/>
      <dgm:spPr/>
    </dgm:pt>
    <dgm:pt modelId="{F1AA3F9E-76DA-4835-96D3-EAA10ED25B48}" type="pres">
      <dgm:prSet presAssocID="{964D6811-7381-472C-A121-9A91096E3CAA}" presName="textBox3b" presStyleLbl="revTx" presStyleIdx="1" presStyleCnt="3" custScaleX="146372">
        <dgm:presLayoutVars>
          <dgm:bulletEnabled val="1"/>
        </dgm:presLayoutVars>
      </dgm:prSet>
      <dgm:spPr/>
    </dgm:pt>
    <dgm:pt modelId="{F9C36CA4-B337-475C-926C-BE80D7BBBFE0}" type="pres">
      <dgm:prSet presAssocID="{8DBAE649-11D6-45DE-B704-C72D877BD89F}" presName="bullet3c" presStyleLbl="node1" presStyleIdx="2" presStyleCnt="3"/>
      <dgm:spPr/>
    </dgm:pt>
    <dgm:pt modelId="{B993A1E1-11BF-421B-A714-BD7FF495A115}" type="pres">
      <dgm:prSet presAssocID="{8DBAE649-11D6-45DE-B704-C72D877BD89F}" presName="textBox3c" presStyleLbl="revTx" presStyleIdx="2" presStyleCnt="3" custScaleX="175411">
        <dgm:presLayoutVars>
          <dgm:bulletEnabled val="1"/>
        </dgm:presLayoutVars>
      </dgm:prSet>
      <dgm:spPr/>
    </dgm:pt>
  </dgm:ptLst>
  <dgm:cxnLst>
    <dgm:cxn modelId="{D597061A-39F0-425F-B4FC-5DF78CB57DB9}" type="presOf" srcId="{3ABB349E-D0B8-4E99-BF0A-D92455B696E8}" destId="{4F6DA1EA-E1B3-4F04-BDED-0056F70C3C92}" srcOrd="0" destOrd="0" presId="urn:microsoft.com/office/officeart/2005/8/layout/arrow2"/>
    <dgm:cxn modelId="{D0F76E40-0123-4A2A-BD2B-2F9EC995FBD4}" srcId="{145E7FC4-879A-4126-9732-DC0596CB4758}" destId="{8DBAE649-11D6-45DE-B704-C72D877BD89F}" srcOrd="2" destOrd="0" parTransId="{F3512706-9A17-4ADB-B0FF-563ABF56963A}" sibTransId="{2F38C1DD-3D11-488F-BA6A-D5B5299D2F91}"/>
    <dgm:cxn modelId="{C468076F-B552-4684-97E7-D349EED0C352}" type="presOf" srcId="{145E7FC4-879A-4126-9732-DC0596CB4758}" destId="{83B190D9-78FF-4BD5-B106-2FEC6B1596B8}" srcOrd="0" destOrd="0" presId="urn:microsoft.com/office/officeart/2005/8/layout/arrow2"/>
    <dgm:cxn modelId="{A3C2FB70-8DC4-4BCA-89DC-40F27A58B85B}" srcId="{145E7FC4-879A-4126-9732-DC0596CB4758}" destId="{3ABB349E-D0B8-4E99-BF0A-D92455B696E8}" srcOrd="0" destOrd="0" parTransId="{122832EC-201E-406D-A3BB-4E7DAA53B70B}" sibTransId="{26CC3F34-CC3E-418F-9A1F-98ED47DCAD69}"/>
    <dgm:cxn modelId="{876384B3-FFEB-471D-A465-95901CDA1537}" srcId="{145E7FC4-879A-4126-9732-DC0596CB4758}" destId="{964D6811-7381-472C-A121-9A91096E3CAA}" srcOrd="1" destOrd="0" parTransId="{7B38F7C7-B3E6-4EBB-8465-7A9877921BA3}" sibTransId="{47A3792A-F77D-407C-95CD-4C8458D5E408}"/>
    <dgm:cxn modelId="{C9A5D7E1-6E6D-47F4-BD5C-93169392582B}" type="presOf" srcId="{964D6811-7381-472C-A121-9A91096E3CAA}" destId="{F1AA3F9E-76DA-4835-96D3-EAA10ED25B48}" srcOrd="0" destOrd="0" presId="urn:microsoft.com/office/officeart/2005/8/layout/arrow2"/>
    <dgm:cxn modelId="{E552A2F3-2C8F-4BBF-BAA5-97AA77C84891}" type="presOf" srcId="{8DBAE649-11D6-45DE-B704-C72D877BD89F}" destId="{B993A1E1-11BF-421B-A714-BD7FF495A115}" srcOrd="0" destOrd="0" presId="urn:microsoft.com/office/officeart/2005/8/layout/arrow2"/>
    <dgm:cxn modelId="{5DC16648-6DBF-45A0-A46E-F8EE760F9580}" type="presParOf" srcId="{83B190D9-78FF-4BD5-B106-2FEC6B1596B8}" destId="{A81F0913-8A60-454D-BBCD-F346E5758F1A}" srcOrd="0" destOrd="0" presId="urn:microsoft.com/office/officeart/2005/8/layout/arrow2"/>
    <dgm:cxn modelId="{69F3A485-ED4D-42F4-B1E7-37424EBDCEB0}" type="presParOf" srcId="{83B190D9-78FF-4BD5-B106-2FEC6B1596B8}" destId="{0F7D25A9-A473-4642-8D77-2C45A8CFA168}" srcOrd="1" destOrd="0" presId="urn:microsoft.com/office/officeart/2005/8/layout/arrow2"/>
    <dgm:cxn modelId="{D667B08F-2CF8-4C6C-B2EE-28AE41439A72}" type="presParOf" srcId="{0F7D25A9-A473-4642-8D77-2C45A8CFA168}" destId="{0E98AE46-3A7A-4162-B1EE-C1C3C37CD4A6}" srcOrd="0" destOrd="0" presId="urn:microsoft.com/office/officeart/2005/8/layout/arrow2"/>
    <dgm:cxn modelId="{FACC7E21-0DEC-40CF-91F7-D9133FD7E54D}" type="presParOf" srcId="{0F7D25A9-A473-4642-8D77-2C45A8CFA168}" destId="{4F6DA1EA-E1B3-4F04-BDED-0056F70C3C92}" srcOrd="1" destOrd="0" presId="urn:microsoft.com/office/officeart/2005/8/layout/arrow2"/>
    <dgm:cxn modelId="{4BC5EC47-DAAE-45AD-A532-B050148BE526}" type="presParOf" srcId="{0F7D25A9-A473-4642-8D77-2C45A8CFA168}" destId="{6DADC74B-A23E-42A1-B085-3F68D1CBEE37}" srcOrd="2" destOrd="0" presId="urn:microsoft.com/office/officeart/2005/8/layout/arrow2"/>
    <dgm:cxn modelId="{7B005EF0-741D-4E11-AB99-512966DCD888}" type="presParOf" srcId="{0F7D25A9-A473-4642-8D77-2C45A8CFA168}" destId="{F1AA3F9E-76DA-4835-96D3-EAA10ED25B48}" srcOrd="3" destOrd="0" presId="urn:microsoft.com/office/officeart/2005/8/layout/arrow2"/>
    <dgm:cxn modelId="{5DD8EEF5-A26E-4723-B62A-285E12DC9052}" type="presParOf" srcId="{0F7D25A9-A473-4642-8D77-2C45A8CFA168}" destId="{F9C36CA4-B337-475C-926C-BE80D7BBBFE0}" srcOrd="4" destOrd="0" presId="urn:microsoft.com/office/officeart/2005/8/layout/arrow2"/>
    <dgm:cxn modelId="{1ED41C99-8614-44DC-AE82-F276681B8262}" type="presParOf" srcId="{0F7D25A9-A473-4642-8D77-2C45A8CFA168}" destId="{B993A1E1-11BF-421B-A714-BD7FF495A11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F0913-8A60-454D-BBCD-F346E5758F1A}">
      <dsp:nvSpPr>
        <dsp:cNvPr id="0" name=""/>
        <dsp:cNvSpPr/>
      </dsp:nvSpPr>
      <dsp:spPr>
        <a:xfrm>
          <a:off x="294443" y="0"/>
          <a:ext cx="3827264" cy="239204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8AE46-3A7A-4162-B1EE-C1C3C37CD4A6}">
      <dsp:nvSpPr>
        <dsp:cNvPr id="0" name=""/>
        <dsp:cNvSpPr/>
      </dsp:nvSpPr>
      <dsp:spPr>
        <a:xfrm>
          <a:off x="780506" y="1650986"/>
          <a:ext cx="99508" cy="995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DA1EA-E1B3-4F04-BDED-0056F70C3C92}">
      <dsp:nvSpPr>
        <dsp:cNvPr id="0" name=""/>
        <dsp:cNvSpPr/>
      </dsp:nvSpPr>
      <dsp:spPr>
        <a:xfrm>
          <a:off x="608058" y="1700740"/>
          <a:ext cx="1336157" cy="691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28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   </a:t>
          </a:r>
          <a:r>
            <a:rPr lang="el-GR" sz="2000" kern="1200" dirty="0">
              <a:latin typeface="Times New Roman" pitchFamily="18" charset="0"/>
              <a:cs typeface="Times New Roman" pitchFamily="18" charset="0"/>
            </a:rPr>
            <a:t>6: α-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CD</a:t>
          </a:r>
          <a:endParaRPr lang="el-GR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8058" y="1700740"/>
        <a:ext cx="1336157" cy="691299"/>
      </dsp:txXfrm>
    </dsp:sp>
    <dsp:sp modelId="{6DADC74B-A23E-42A1-B085-3F68D1CBEE37}">
      <dsp:nvSpPr>
        <dsp:cNvPr id="0" name=""/>
        <dsp:cNvSpPr/>
      </dsp:nvSpPr>
      <dsp:spPr>
        <a:xfrm>
          <a:off x="1658863" y="1000829"/>
          <a:ext cx="179881" cy="179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A3F9E-76DA-4835-96D3-EAA10ED25B48}">
      <dsp:nvSpPr>
        <dsp:cNvPr id="0" name=""/>
        <dsp:cNvSpPr/>
      </dsp:nvSpPr>
      <dsp:spPr>
        <a:xfrm>
          <a:off x="1535830" y="1090770"/>
          <a:ext cx="1344490" cy="130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15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   7</a:t>
          </a:r>
          <a:r>
            <a:rPr lang="el-GR" sz="2000" kern="1200" dirty="0">
              <a:latin typeface="Times New Roman" pitchFamily="18" charset="0"/>
              <a:cs typeface="Times New Roman" pitchFamily="18" charset="0"/>
            </a:rPr>
            <a:t>: β-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CD</a:t>
          </a:r>
          <a:endParaRPr lang="el-GR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35830" y="1090770"/>
        <a:ext cx="1344490" cy="1301269"/>
      </dsp:txXfrm>
    </dsp:sp>
    <dsp:sp modelId="{F9C36CA4-B337-475C-926C-BE80D7BBBFE0}">
      <dsp:nvSpPr>
        <dsp:cNvPr id="0" name=""/>
        <dsp:cNvSpPr/>
      </dsp:nvSpPr>
      <dsp:spPr>
        <a:xfrm>
          <a:off x="2715188" y="605186"/>
          <a:ext cx="248772" cy="2487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3A1E1-11BF-421B-A714-BD7FF495A115}">
      <dsp:nvSpPr>
        <dsp:cNvPr id="0" name=""/>
        <dsp:cNvSpPr/>
      </dsp:nvSpPr>
      <dsp:spPr>
        <a:xfrm>
          <a:off x="2493233" y="729572"/>
          <a:ext cx="1611226" cy="1662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819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     8</a:t>
          </a:r>
          <a:r>
            <a:rPr lang="el-GR" sz="2000" kern="1200" dirty="0">
              <a:latin typeface="Times New Roman" pitchFamily="18" charset="0"/>
              <a:cs typeface="Times New Roman" pitchFamily="18" charset="0"/>
            </a:rPr>
            <a:t>: γ-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CD</a:t>
          </a:r>
          <a:endParaRPr lang="el-GR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93233" y="729572"/>
        <a:ext cx="1611226" cy="1662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CDDF-DC5C-4B88-91B7-BC9F0F2311AD}" type="datetimeFigureOut">
              <a:rPr lang="el-GR" smtClean="0"/>
              <a:pPr/>
              <a:t>24/5/19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8CDA-9226-4198-BB41-E8A6A22285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CDDF-DC5C-4B88-91B7-BC9F0F2311AD}" type="datetimeFigureOut">
              <a:rPr lang="el-GR" smtClean="0"/>
              <a:pPr/>
              <a:t>24/5/19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8CDA-9226-4198-BB41-E8A6A22285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CDDF-DC5C-4B88-91B7-BC9F0F2311AD}" type="datetimeFigureOut">
              <a:rPr lang="el-GR" smtClean="0"/>
              <a:pPr/>
              <a:t>24/5/19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8CDA-9226-4198-BB41-E8A6A22285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CDDF-DC5C-4B88-91B7-BC9F0F2311AD}" type="datetimeFigureOut">
              <a:rPr lang="el-GR" smtClean="0"/>
              <a:pPr/>
              <a:t>24/5/19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8CDA-9226-4198-BB41-E8A6A22285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CDDF-DC5C-4B88-91B7-BC9F0F2311AD}" type="datetimeFigureOut">
              <a:rPr lang="el-GR" smtClean="0"/>
              <a:pPr/>
              <a:t>24/5/19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8CDA-9226-4198-BB41-E8A6A22285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CDDF-DC5C-4B88-91B7-BC9F0F2311AD}" type="datetimeFigureOut">
              <a:rPr lang="el-GR" smtClean="0"/>
              <a:pPr/>
              <a:t>24/5/19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8CDA-9226-4198-BB41-E8A6A22285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CDDF-DC5C-4B88-91B7-BC9F0F2311AD}" type="datetimeFigureOut">
              <a:rPr lang="el-GR" smtClean="0"/>
              <a:pPr/>
              <a:t>24/5/19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8CDA-9226-4198-BB41-E8A6A22285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CDDF-DC5C-4B88-91B7-BC9F0F2311AD}" type="datetimeFigureOut">
              <a:rPr lang="el-GR" smtClean="0"/>
              <a:pPr/>
              <a:t>24/5/19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8CDA-9226-4198-BB41-E8A6A22285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CDDF-DC5C-4B88-91B7-BC9F0F2311AD}" type="datetimeFigureOut">
              <a:rPr lang="el-GR" smtClean="0"/>
              <a:pPr/>
              <a:t>24/5/19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8CDA-9226-4198-BB41-E8A6A22285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CDDF-DC5C-4B88-91B7-BC9F0F2311AD}" type="datetimeFigureOut">
              <a:rPr lang="el-GR" smtClean="0"/>
              <a:pPr/>
              <a:t>24/5/19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8CDA-9226-4198-BB41-E8A6A22285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CDDF-DC5C-4B88-91B7-BC9F0F2311AD}" type="datetimeFigureOut">
              <a:rPr lang="el-GR" smtClean="0"/>
              <a:pPr/>
              <a:t>24/5/19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8CDA-9226-4198-BB41-E8A6A22285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CCDDF-DC5C-4B88-91B7-BC9F0F2311AD}" type="datetimeFigureOut">
              <a:rPr lang="el-GR" smtClean="0"/>
              <a:pPr/>
              <a:t>24/5/19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58CDA-9226-4198-BB41-E8A6A22285F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6840760" cy="51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564904"/>
            <a:ext cx="7772400" cy="1470025"/>
          </a:xfrm>
        </p:spPr>
        <p:txBody>
          <a:bodyPr>
            <a:normAutofit/>
          </a:bodyPr>
          <a:lstStyle/>
          <a:p>
            <a:r>
              <a:rPr lang="el-GR" sz="2800" b="1" dirty="0">
                <a:latin typeface="Times New Roman" pitchFamily="18" charset="0"/>
                <a:cs typeface="Times New Roman" pitchFamily="18" charset="0"/>
              </a:rPr>
              <a:t>ΚΥΚΛΟΔΕΞΤΡΙΝΕΣ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3F5C019-355D-47E3-B674-8164AD1EB0B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1833127" cy="18331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57710" y="6309320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l-GR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i="1" dirty="0">
                <a:latin typeface="Times New Roman" pitchFamily="18" charset="0"/>
                <a:cs typeface="Times New Roman" pitchFamily="18" charset="0"/>
              </a:rPr>
              <a:t>Μαΐου 2019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l-GR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5838363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Αποστόλης Φανουργιάκης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Α.Μ. 1014)</a:t>
            </a:r>
          </a:p>
          <a:p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Καθηγητής: Αθανάσιος Κουτσολέλος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64088" y="549841"/>
            <a:ext cx="34563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600" i="1" dirty="0">
                <a:latin typeface="Times New Roman" pitchFamily="18" charset="0"/>
                <a:cs typeface="Times New Roman" pitchFamily="18" charset="0"/>
              </a:rPr>
              <a:t>Υπερμοριακή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600" i="1" dirty="0">
                <a:latin typeface="Times New Roman" pitchFamily="18" charset="0"/>
                <a:cs typeface="Times New Roman" pitchFamily="18" charset="0"/>
              </a:rPr>
              <a:t>Χημεία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Σύμπλοκα εγκλεισμού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81128"/>
            <a:ext cx="2703536" cy="151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332312"/>
            <a:ext cx="31337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1130" y="4293096"/>
            <a:ext cx="31813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340768"/>
            <a:ext cx="79343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Σύνθεση συμπλόκων εγκλεισμού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Μέθοδος συγκαταβύθισης</a:t>
            </a:r>
          </a:p>
          <a:p>
            <a:pPr marL="914400" lvl="1" indent="-514350">
              <a:buAutoNum type="arabicParenR"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Διάλυση ουσίας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guest </a:t>
            </a: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σε οργανικό διαλύτη</a:t>
            </a:r>
          </a:p>
          <a:p>
            <a:pPr marL="914400" lvl="1" indent="-514350">
              <a:buAutoNum type="arabicParenR"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Προσθήκη υπό ανάδευση σε υδατικό διάλυμα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CD</a:t>
            </a:r>
            <a:endParaRPr lang="el-GR" sz="22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514350">
              <a:buAutoNum type="arabicParenR"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Ψύξη τελικού διαλύματος</a:t>
            </a:r>
          </a:p>
          <a:p>
            <a:pPr marL="914400" lvl="1" indent="-514350">
              <a:buNone/>
            </a:pPr>
            <a:endParaRPr lang="el-GR" sz="2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Μέθοδος λειοτρίβησης</a:t>
            </a:r>
          </a:p>
          <a:p>
            <a:pPr marL="914400" lvl="1" indent="-514350">
              <a:buFont typeface="+mj-lt"/>
              <a:buAutoNum type="arabicParenR"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Προσθήκη ουσίας σε υδατικό εναιώρημα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CD</a:t>
            </a:r>
          </a:p>
          <a:p>
            <a:pPr marL="914400" lvl="1" indent="-514350">
              <a:buFont typeface="+mj-lt"/>
              <a:buAutoNum type="arabicParenR"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Λειοτρίβηση μέχρι σχηματισμό πάστας</a:t>
            </a:r>
          </a:p>
          <a:p>
            <a:pPr marL="914400" lvl="1" indent="-514350">
              <a:buFont typeface="+mj-lt"/>
              <a:buAutoNum type="arabicParenR"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Αργή εξάτμιση σε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RT</a:t>
            </a:r>
            <a:endParaRPr lang="el-GR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05672" y="1600200"/>
            <a:ext cx="41148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Μέθοδος λυοφιλίωσης</a:t>
            </a:r>
          </a:p>
          <a:p>
            <a:pPr marL="971550" lvl="1" indent="-514350">
              <a:spcBef>
                <a:spcPct val="20000"/>
              </a:spcBef>
              <a:buFont typeface="+mj-lt"/>
              <a:buAutoNum type="arabicParenR"/>
            </a:pPr>
            <a:r>
              <a:rPr lang="el-GR" sz="2200" noProof="0" dirty="0">
                <a:latin typeface="Times New Roman" pitchFamily="18" charset="0"/>
                <a:cs typeface="Times New Roman" pitchFamily="18" charset="0"/>
              </a:rPr>
              <a:t>Προσθήκη ουσίας σε υδατικό διάλυμα </a:t>
            </a:r>
            <a:r>
              <a:rPr lang="en-US" sz="2200" noProof="0" dirty="0">
                <a:latin typeface="Times New Roman" pitchFamily="18" charset="0"/>
                <a:cs typeface="Times New Roman" pitchFamily="18" charset="0"/>
              </a:rPr>
              <a:t>CD</a:t>
            </a:r>
            <a:endParaRPr lang="el-GR" sz="2200" dirty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spcBef>
                <a:spcPct val="20000"/>
              </a:spcBef>
              <a:buFont typeface="+mj-lt"/>
              <a:buAutoNum type="arabicParenR"/>
            </a:pPr>
            <a:r>
              <a:rPr lang="el-GR" sz="2200" noProof="0" dirty="0">
                <a:latin typeface="Times New Roman" pitchFamily="18" charset="0"/>
                <a:cs typeface="Times New Roman" pitchFamily="18" charset="0"/>
              </a:rPr>
              <a:t>Ανάδευση σε </a:t>
            </a:r>
            <a:r>
              <a:rPr lang="en-US" sz="2200" noProof="0" dirty="0">
                <a:latin typeface="Times New Roman" pitchFamily="18" charset="0"/>
                <a:cs typeface="Times New Roman" pitchFamily="18" charset="0"/>
              </a:rPr>
              <a:t>RT</a:t>
            </a:r>
          </a:p>
          <a:p>
            <a:pPr marL="971550" lvl="1" indent="-514350">
              <a:spcBef>
                <a:spcPct val="20000"/>
              </a:spcBef>
              <a:buFont typeface="+mj-lt"/>
              <a:buAutoNum type="arabicParenR"/>
            </a:pPr>
            <a:r>
              <a:rPr lang="el-GR" sz="2200" noProof="0" dirty="0">
                <a:latin typeface="Times New Roman" pitchFamily="18" charset="0"/>
                <a:cs typeface="Times New Roman" pitchFamily="18" charset="0"/>
              </a:rPr>
              <a:t>Λυοφιλίωση μείγματος</a:t>
            </a:r>
          </a:p>
          <a:p>
            <a:pPr marL="514350" indent="-514350" algn="ctr">
              <a:spcBef>
                <a:spcPct val="20000"/>
              </a:spcBef>
            </a:pPr>
            <a:endParaRPr lang="el-GR" sz="2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20000"/>
              </a:spcBef>
            </a:pPr>
            <a:r>
              <a:rPr lang="el-GR" sz="2200" noProof="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l-GR" sz="2000" noProof="0" dirty="0">
                <a:latin typeface="Times New Roman" pitchFamily="18" charset="0"/>
                <a:cs typeface="Times New Roman" pitchFamily="18" charset="0"/>
              </a:rPr>
              <a:t>Λυοφιλίωση (</a:t>
            </a:r>
            <a:r>
              <a:rPr lang="en-US" sz="2000" noProof="0" dirty="0">
                <a:latin typeface="Times New Roman" pitchFamily="18" charset="0"/>
                <a:cs typeface="Times New Roman" pitchFamily="18" charset="0"/>
              </a:rPr>
              <a:t>freeze drying)</a:t>
            </a:r>
            <a:r>
              <a:rPr lang="el-GR" sz="2000" noProof="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spcBef>
                <a:spcPct val="20000"/>
              </a:spcBef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Μέθοδος αφυδάτωσης σε χαμηλές</a:t>
            </a:r>
          </a:p>
          <a:p>
            <a:pPr marL="514350" indent="-514350">
              <a:spcBef>
                <a:spcPct val="20000"/>
              </a:spcBef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θερμοκρασίες που περιλαμβάνει: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Κατάψυξη του δείγματος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Εφαρμόγή κενού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Απομάκρυνση πάγου μέσω εξάχνωσης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ouble Bracket 5"/>
          <p:cNvSpPr/>
          <p:nvPr/>
        </p:nvSpPr>
        <p:spPr>
          <a:xfrm>
            <a:off x="4572000" y="3933056"/>
            <a:ext cx="3960440" cy="266429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ÎÏÎ¿ÏÎ­Î»ÎµÏÎ¼Î± ÎµÎ¹ÎºÏÎ½Î±Ï Î³Î¹Î± beta cyclodextr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284984"/>
            <a:ext cx="3744416" cy="3399931"/>
          </a:xfrm>
          <a:prstGeom prst="rect">
            <a:avLst/>
          </a:prstGeom>
          <a:noFill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61048"/>
            <a:ext cx="442362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Τροποποιημένες κυκλοδεξτρίνες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23528" y="4149080"/>
          <a:ext cx="468052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Κυκλοδεξτρίνη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Ομάδα </a:t>
                      </a:r>
                      <a:r>
                        <a:rPr lang="en-US" dirty="0"/>
                        <a:t>R</a:t>
                      </a:r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β-</a:t>
                      </a:r>
                      <a:r>
                        <a:rPr lang="en-US" dirty="0"/>
                        <a:t>CD</a:t>
                      </a:r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-H</a:t>
                      </a:r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Randomly </a:t>
                      </a:r>
                      <a:r>
                        <a:rPr lang="en-US" dirty="0" err="1"/>
                        <a:t>methylated</a:t>
                      </a:r>
                      <a:r>
                        <a:rPr lang="en-US" dirty="0"/>
                        <a:t> </a:t>
                      </a:r>
                      <a:r>
                        <a:rPr lang="el-GR" dirty="0"/>
                        <a:t>β-</a:t>
                      </a:r>
                      <a:r>
                        <a:rPr lang="en-US" dirty="0"/>
                        <a:t>CD</a:t>
                      </a:r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-CH</a:t>
                      </a:r>
                      <a:r>
                        <a:rPr lang="en-US" baseline="-25000" dirty="0"/>
                        <a:t>3</a:t>
                      </a:r>
                      <a:endParaRPr lang="el-GR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Sulfobutyl</a:t>
                      </a:r>
                      <a:r>
                        <a:rPr lang="en-US" baseline="0" dirty="0"/>
                        <a:t>-ether </a:t>
                      </a:r>
                      <a:r>
                        <a:rPr lang="el-GR" baseline="0" dirty="0"/>
                        <a:t>β-</a:t>
                      </a:r>
                      <a:r>
                        <a:rPr lang="en-US" baseline="0" dirty="0"/>
                        <a:t>CD sodium salt</a:t>
                      </a:r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-(CH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)</a:t>
                      </a:r>
                      <a:r>
                        <a:rPr lang="en-US" baseline="-25000" dirty="0"/>
                        <a:t>4</a:t>
                      </a:r>
                      <a:r>
                        <a:rPr lang="en-US" dirty="0"/>
                        <a:t>SO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Na</a:t>
                      </a:r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2-hydroxypropyl </a:t>
                      </a:r>
                      <a:r>
                        <a:rPr lang="el-GR" dirty="0"/>
                        <a:t>β-</a:t>
                      </a:r>
                      <a:r>
                        <a:rPr lang="en-US" dirty="0"/>
                        <a:t>CD</a:t>
                      </a:r>
                      <a:endParaRPr lang="el-G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-CH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CH(OH)CH</a:t>
                      </a:r>
                      <a:r>
                        <a:rPr lang="en-US" baseline="-25000" dirty="0"/>
                        <a:t>3</a:t>
                      </a:r>
                      <a:endParaRPr lang="el-GR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9552" y="1268760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Προκύπτουν με υποκατάσταση των ομάδων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ΟΗ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(C6, C3)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Σκοπός σύνθεσής τους: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Αύξηση διαλυτότητας στο νερό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Αύξηση σταθερότητας παρουσία οξυγόνου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Έλεγχος όγκου υδρόφοβης κοιλότητας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Οι πιο συχνά χρησιμοποιούμενες είναι οι υδροξυαλκυλιωμένες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CDs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Αυξημένη διαλυτότητα στο νερό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Μη τοξικές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Δεν κρυσταλλώνουν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Τροποποιημένες κυκλοδεξτρίνες</a:t>
            </a:r>
          </a:p>
        </p:txBody>
      </p:sp>
      <p:pic>
        <p:nvPicPr>
          <p:cNvPr id="20484" name="Picture 4" descr="ÎÏÎ¿ÏÎ­Î»ÎµÏÎ¼Î± ÎµÎ¹ÎºÏÎ½Î±Ï Î³Î¹Î± methyl testoster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722984"/>
            <a:ext cx="2592288" cy="1514328"/>
          </a:xfrm>
          <a:prstGeom prst="rect">
            <a:avLst/>
          </a:prstGeom>
          <a:noFill/>
        </p:spPr>
      </p:pic>
      <p:pic>
        <p:nvPicPr>
          <p:cNvPr id="20486" name="Picture 6" descr="ÎÏÎ¿ÏÎ­Î»ÎµÏÎ¼Î± ÎµÎ¹ÎºÏÎ½Î±Ï Î³Î¹Î± hydrocortisone stru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437112"/>
            <a:ext cx="2952328" cy="1966251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7315" y="1484362"/>
            <a:ext cx="29051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67545" y="1916832"/>
          <a:ext cx="4896543" cy="20585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32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2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2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endParaRPr lang="el-GR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l-GR" dirty="0">
                          <a:latin typeface="Times New Roman" pitchFamily="18" charset="0"/>
                          <a:cs typeface="Times New Roman" pitchFamily="18" charset="0"/>
                        </a:rPr>
                        <a:t>Ένωση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l-GR" dirty="0">
                          <a:latin typeface="Times New Roman" pitchFamily="18" charset="0"/>
                          <a:cs typeface="Times New Roman" pitchFamily="18" charset="0"/>
                        </a:rPr>
                        <a:t>τητα</a:t>
                      </a:r>
                      <a:r>
                        <a:rPr lang="el-GR" baseline="0" dirty="0">
                          <a:latin typeface="Times New Roman" pitchFamily="18" charset="0"/>
                          <a:cs typeface="Times New Roman" pitchFamily="18" charset="0"/>
                        </a:rPr>
                        <a:t> στο νερό (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mg/ml</a:t>
                      </a:r>
                      <a:r>
                        <a:rPr lang="el-GR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l-G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Times New Roman" pitchFamily="18" charset="0"/>
                          <a:cs typeface="Times New Roman" pitchFamily="18" charset="0"/>
                        </a:rPr>
                        <a:t>Δ/τητα</a:t>
                      </a:r>
                      <a:r>
                        <a:rPr lang="el-GR" baseline="0" dirty="0">
                          <a:latin typeface="Times New Roman" pitchFamily="18" charset="0"/>
                          <a:cs typeface="Times New Roman" pitchFamily="18" charset="0"/>
                        </a:rPr>
                        <a:t> με 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DIMEB (mg/ml)</a:t>
                      </a:r>
                      <a:endParaRPr lang="el-G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Υδροκορτιζόνη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0.41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23.0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Μέθυλο-τεστοστερόνη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0.071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13.7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03648" y="63813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Hydrocortisone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63093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Methyltestosterone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16" y="2812866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56</a:t>
            </a:r>
            <a:endParaRPr lang="el-G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6357" y="3573016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193</a:t>
            </a:r>
            <a:endParaRPr lang="el-G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Εφαρμογές κυκλοδεξτρινών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200" u="sng" dirty="0">
                <a:latin typeface="Times New Roman" pitchFamily="18" charset="0"/>
                <a:cs typeface="Times New Roman" pitchFamily="18" charset="0"/>
              </a:rPr>
              <a:t>Χορήγηση φαρμάκων: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Αύξηση διαλυτότητας φαρμάκων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Αύξηση διαπερατότητας φαρμάκου από βιολογικές μεμβράνες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Αύξηση σταθερότητας φαρμάκων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Δυνατότητα ενδοφλέβιας, ενδομυϊκής, ορθικής, στοματικής, ρινικής και οφθαλμικής χορήγησης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Μη τοξικές στις συνιστώμενες δόσεις (τροποποιημένες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CDs)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Διαλυτοποίηση άπολων ενώσεων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π.χ. λιπιδίων)</a:t>
            </a:r>
          </a:p>
          <a:p>
            <a:pPr>
              <a:buFont typeface="Wingdings" pitchFamily="2" charset="2"/>
              <a:buChar char="Ø"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Κάλυψη δυσάρεστης γεύσης τροφίμων</a:t>
            </a:r>
          </a:p>
          <a:p>
            <a:pPr>
              <a:buFont typeface="Wingdings" pitchFamily="2" charset="2"/>
              <a:buChar char="Ø"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Χρήση β-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CD </a:t>
            </a: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ως στατική φάση σε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HPLC</a:t>
            </a:r>
          </a:p>
          <a:p>
            <a:pPr>
              <a:buNone/>
            </a:pPr>
            <a:endParaRPr lang="el-GR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Sergey V.</a:t>
            </a: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et al, International Journal of Pharmaceutics  (2013)</a:t>
            </a: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453</a:t>
            </a: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167-180</a:t>
            </a:r>
            <a:endParaRPr lang="el-GR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>
                <a:latin typeface="Times New Roman" pitchFamily="18" charset="0"/>
                <a:cs typeface="Times New Roman" pitchFamily="18" charset="0"/>
                <a:sym typeface="Helvetica" charset="0"/>
              </a:rPr>
              <a:t>Biwer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Helvetica" charset="0"/>
              </a:rPr>
              <a:t> A</a:t>
            </a:r>
            <a:r>
              <a:rPr lang="el-GR" sz="2200" dirty="0">
                <a:latin typeface="Times New Roman" pitchFamily="18" charset="0"/>
                <a:cs typeface="Times New Roman" pitchFamily="18" charset="0"/>
                <a:sym typeface="Helvetica" charset="0"/>
              </a:rPr>
              <a:t>. 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Helvetica" charset="0"/>
              </a:rPr>
              <a:t>et al,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Helvetica" charset="0"/>
              </a:rPr>
              <a:t>Appl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Helvetica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Helvetica" charset="0"/>
              </a:rPr>
              <a:t>Microbiol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Helvetica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Helvetica" charset="0"/>
              </a:rPr>
              <a:t>Biotechnol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Helvetica" charset="0"/>
              </a:rPr>
              <a:t> (2002), 59, 517-609 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Marcus E. Brewster et al, Advanced Drug Delivery Reviews (</a:t>
            </a: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2007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), 59,</a:t>
            </a: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 645–666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Cagno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M. P., Molecules (2017), 22, 1–14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V.B.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Chaudhary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et al, International Journal of Pharmaceutical Sciences and Research (2013), 4, 68–76</a:t>
            </a:r>
          </a:p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Phatsawee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Jansook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et al, International Journal of Pharmaceutics (2009), 379, 32–40</a:t>
            </a:r>
          </a:p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Crini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G., Chemical Reviews (2014), 114, 10940–10975</a:t>
            </a:r>
          </a:p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Thorsteinn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Loftsson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et al, International Journal of Pharmaceutics (2007), 329, 1–11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99392"/>
            <a:ext cx="9252520" cy="696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apost\Desktop\1111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563" y="548680"/>
            <a:ext cx="3936437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Κυκλοδεξτρίνες </a:t>
            </a:r>
            <a:r>
              <a:rPr lang="en-US" dirty="0"/>
              <a:t>(CDs)</a:t>
            </a:r>
            <a:endParaRPr lang="el-GR" dirty="0"/>
          </a:p>
        </p:txBody>
      </p:sp>
      <p:pic>
        <p:nvPicPr>
          <p:cNvPr id="1026" name="Picture 2" descr="ÎÏÎ¿ÏÎ­Î»ÎµÏÎ¼Î± ÎµÎ¹ÎºÏÎ½Î±Ï Î³Î¹Î± Î±-d-glucopyrano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21088"/>
            <a:ext cx="2969004" cy="20162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602128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Times New Roman" pitchFamily="18" charset="0"/>
                <a:cs typeface="Times New Roman" pitchFamily="18" charset="0"/>
              </a:rPr>
              <a:t>α-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γλυκοπυρανόζη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1934" y="1916832"/>
            <a:ext cx="495054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88024" y="36357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Times New Roman" pitchFamily="18" charset="0"/>
                <a:cs typeface="Times New Roman" pitchFamily="18" charset="0"/>
              </a:rPr>
              <a:t>Μαλτόζη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5054168"/>
            <a:ext cx="5862298" cy="125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4114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Οικογένεια κυκλικών ολιγοσακχαριτών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Μονομερή σακχάρων </a:t>
            </a:r>
            <a:br>
              <a:rPr lang="el-GR" sz="2400" dirty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α-D-γλυκοπυρανόζης (κυκλομαλτοδεξτρίνες)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α - [1,4] γλυκοζιτικούς δεσμούς.</a:t>
            </a:r>
          </a:p>
          <a:p>
            <a:pPr>
              <a:buNone/>
            </a:pP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156176" y="4149080"/>
            <a:ext cx="0" cy="864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228184" y="2348880"/>
            <a:ext cx="648072" cy="64807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72200" y="2041103"/>
            <a:ext cx="2555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- [1,4]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glycosidic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bond</a:t>
            </a:r>
            <a:endParaRPr lang="el-GR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" grpId="0" uiExpand="1" build="allAtOnce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Φυσικές κυκλοδεξτρίνες</a:t>
            </a:r>
          </a:p>
        </p:txBody>
      </p:sp>
      <p:pic>
        <p:nvPicPr>
          <p:cNvPr id="6146" name="Picture 2" descr="ÎÏÎ¿ÏÎ­Î»ÎµÏÎ¼Î± ÎµÎ¹ÎºÏÎ½Î±Ï Î³Î¹Î± Î±-glycosidic linkage cyclodextr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41330"/>
            <a:ext cx="8928992" cy="3328030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2160240" cy="9361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Μόρια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γλυκοπυρανόζης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803920" y="1252984"/>
          <a:ext cx="4416152" cy="23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220072" y="1796623"/>
            <a:ext cx="36004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1900" dirty="0">
                <a:latin typeface="Times New Roman" pitchFamily="18" charset="0"/>
                <a:cs typeface="Times New Roman" pitchFamily="18" charset="0"/>
              </a:rPr>
              <a:t> Υπάρχουν φυσικές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CDs </a:t>
            </a:r>
            <a:r>
              <a:rPr lang="el-GR" sz="1900" dirty="0">
                <a:latin typeface="Times New Roman" pitchFamily="18" charset="0"/>
                <a:cs typeface="Times New Roman" pitchFamily="18" charset="0"/>
              </a:rPr>
              <a:t>μέχρι και με 12 μόρια γλυκοπυρανόζης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900" dirty="0">
                <a:latin typeface="Times New Roman" pitchFamily="18" charset="0"/>
                <a:cs typeface="Times New Roman" pitchFamily="18" charset="0"/>
              </a:rPr>
              <a:t>δ, ε, ζ κλπ.)</a:t>
            </a:r>
          </a:p>
          <a:p>
            <a:pPr>
              <a:buFont typeface="Wingdings" pitchFamily="2" charset="2"/>
              <a:buChar char="ü"/>
            </a:pPr>
            <a:r>
              <a:rPr lang="el-GR" sz="1900" dirty="0">
                <a:latin typeface="Times New Roman" pitchFamily="18" charset="0"/>
                <a:cs typeface="Times New Roman" pitchFamily="18" charset="0"/>
              </a:rPr>
              <a:t> Δεν υπάρχει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CD </a:t>
            </a:r>
            <a:r>
              <a:rPr lang="el-GR" sz="1900" dirty="0">
                <a:latin typeface="Times New Roman" pitchFamily="18" charset="0"/>
                <a:cs typeface="Times New Roman" pitchFamily="18" charset="0"/>
              </a:rPr>
              <a:t>από 5 ή λίγοτερα μόρια γλυκοπυρανόζης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  <p:bldGraphic spid="10" grpId="0">
        <p:bldAsOne/>
      </p:bldGraphic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Ιστορική αναδρομή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1891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Παρατήρηση αγνώστων κρυσταλλικών ουσιών από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Bacillus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amylobacter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ntoine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Villiers)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: "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cellulosine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11: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el-GR" sz="2000" dirty="0">
                <a:latin typeface="Times New Roman" pitchFamily="18" charset="0"/>
                <a:cs typeface="Times New Roman" pitchFamily="18" charset="0"/>
                <a:sym typeface="Helvetica" charset="0"/>
              </a:rPr>
              <a:t>Απομόνωση </a:t>
            </a:r>
            <a:r>
              <a:rPr lang="en-US" altLang="el-GR" sz="2000" dirty="0">
                <a:latin typeface="Times New Roman" pitchFamily="18" charset="0"/>
                <a:cs typeface="Times New Roman" pitchFamily="18" charset="0"/>
                <a:sym typeface="Helvetica" charset="0"/>
              </a:rPr>
              <a:t>bacillus </a:t>
            </a:r>
            <a:r>
              <a:rPr lang="en-US" altLang="el-GR" sz="2000" dirty="0" err="1">
                <a:latin typeface="Times New Roman" pitchFamily="18" charset="0"/>
                <a:cs typeface="Times New Roman" pitchFamily="18" charset="0"/>
                <a:sym typeface="Helvetica" charset="0"/>
              </a:rPr>
              <a:t>macerans</a:t>
            </a:r>
            <a:r>
              <a:rPr lang="el-GR" altLang="el-GR" sz="2000" dirty="0">
                <a:latin typeface="Times New Roman" pitchFamily="18" charset="0"/>
                <a:cs typeface="Times New Roman" pitchFamily="18" charset="0"/>
                <a:sym typeface="Helvetica" charset="0"/>
              </a:rPr>
              <a:t> ο οποίος σε καλλιέργειες που περιείχαν άμυλο παρήγαγε δύο κρυσταλλικές ουσίες 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Franz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l-GR" sz="2000" dirty="0" err="1">
                <a:latin typeface="Times New Roman" pitchFamily="18" charset="0"/>
                <a:cs typeface="Times New Roman" pitchFamily="18" charset="0"/>
                <a:sym typeface="Helvetica" charset="0"/>
              </a:rPr>
              <a:t>chardinger</a:t>
            </a:r>
            <a:r>
              <a:rPr lang="el-GR" altLang="el-GR" sz="2000" dirty="0">
                <a:latin typeface="Times New Roman" pitchFamily="18" charset="0"/>
                <a:cs typeface="Times New Roman" pitchFamily="18" charset="0"/>
                <a:sym typeface="Helvetica" charset="0"/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l-GR" altLang="el-GR" sz="2000" dirty="0">
                <a:latin typeface="Times New Roman" pitchFamily="18" charset="0"/>
                <a:cs typeface="Times New Roman" pitchFamily="18" charset="0"/>
                <a:sym typeface="Helvetica" charset="0"/>
              </a:rPr>
              <a:t>α-δεξτρίνη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altLang="el-GR" sz="2000" dirty="0">
                <a:latin typeface="Times New Roman" pitchFamily="18" charset="0"/>
                <a:cs typeface="Times New Roman" pitchFamily="18" charset="0"/>
                <a:sym typeface="Helvetica" charset="0"/>
              </a:rPr>
              <a:t> </a:t>
            </a:r>
            <a:r>
              <a:rPr lang="el-GR" altLang="el-GR" sz="2000" dirty="0">
                <a:latin typeface="Times New Roman" pitchFamily="18" charset="0"/>
                <a:cs typeface="Times New Roman" pitchFamily="18" charset="0"/>
                <a:sym typeface="Helvetica" charset="0"/>
              </a:rPr>
              <a:t>και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l-GR" altLang="el-GR" sz="2000" dirty="0">
                <a:latin typeface="Times New Roman" pitchFamily="18" charset="0"/>
                <a:cs typeface="Times New Roman" pitchFamily="18" charset="0"/>
                <a:sym typeface="Helvetica" charset="0"/>
              </a:rPr>
              <a:t>β-δεξτρίνη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"</a:t>
            </a:r>
            <a:endParaRPr lang="en-US" altLang="el-GR" sz="2000" dirty="0">
              <a:latin typeface="Times New Roman" pitchFamily="18" charset="0"/>
              <a:cs typeface="Times New Roman" pitchFamily="18" charset="0"/>
              <a:sym typeface="Helvetica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l-GR" altLang="el-GR" sz="2000" dirty="0">
                <a:latin typeface="Times New Roman" pitchFamily="18" charset="0"/>
                <a:cs typeface="Times New Roman" pitchFamily="18" charset="0"/>
                <a:sym typeface="Helvetica" charset="0"/>
              </a:rPr>
              <a:t>β-δεξτρίνη ≡ </a:t>
            </a:r>
            <a:r>
              <a:rPr lang="en-US" altLang="el-GR" sz="2000" dirty="0" err="1">
                <a:latin typeface="Times New Roman" pitchFamily="18" charset="0"/>
                <a:cs typeface="Times New Roman" pitchFamily="18" charset="0"/>
                <a:sym typeface="Helvetica" charset="0"/>
              </a:rPr>
              <a:t>cellulosine</a:t>
            </a:r>
            <a:endParaRPr lang="en-US" altLang="el-GR" sz="2000" dirty="0">
              <a:latin typeface="Times New Roman" pitchFamily="18" charset="0"/>
              <a:cs typeface="Times New Roman" pitchFamily="18" charset="0"/>
              <a:sym typeface="Helvetica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altLang="el-GR" sz="2000" dirty="0">
                <a:latin typeface="Times New Roman" pitchFamily="18" charset="0"/>
                <a:cs typeface="Times New Roman" pitchFamily="18" charset="0"/>
                <a:sym typeface="Helvetica" charset="0"/>
              </a:rPr>
              <a:t>1935</a:t>
            </a:r>
            <a:r>
              <a:rPr lang="en-US" altLang="el-GR" sz="2000" dirty="0">
                <a:latin typeface="Times New Roman" pitchFamily="18" charset="0"/>
                <a:cs typeface="Times New Roman" pitchFamily="18" charset="0"/>
                <a:sym typeface="Helvetica" charset="0"/>
              </a:rPr>
              <a:t>:</a:t>
            </a:r>
            <a:r>
              <a:rPr lang="el-GR" altLang="el-GR" sz="2000" dirty="0">
                <a:latin typeface="Times New Roman" pitchFamily="18" charset="0"/>
                <a:cs typeface="Times New Roman" pitchFamily="18" charset="0"/>
                <a:sym typeface="Helvetica" charset="0"/>
              </a:rPr>
              <a:t> απομόνωση γ-</a:t>
            </a:r>
            <a:r>
              <a:rPr lang="en-US" altLang="el-GR" sz="2000" dirty="0">
                <a:latin typeface="Times New Roman" pitchFamily="18" charset="0"/>
                <a:cs typeface="Times New Roman" pitchFamily="18" charset="0"/>
                <a:sym typeface="Helvetica" charset="0"/>
              </a:rPr>
              <a:t>CD 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Freudenberg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Jacobi)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altLang="el-GR" sz="2000" dirty="0">
                <a:latin typeface="Times New Roman" pitchFamily="18" charset="0"/>
                <a:cs typeface="Times New Roman" pitchFamily="18" charset="0"/>
                <a:sym typeface="Helvetica" charset="0"/>
              </a:rPr>
              <a:t>1935-1955: δομή </a:t>
            </a:r>
            <a:r>
              <a:rPr lang="en-US" altLang="el-GR" sz="2000" dirty="0">
                <a:latin typeface="Times New Roman" pitchFamily="18" charset="0"/>
                <a:cs typeface="Times New Roman" pitchFamily="18" charset="0"/>
                <a:sym typeface="Helvetica" charset="0"/>
              </a:rPr>
              <a:t>CDs </a:t>
            </a:r>
            <a:r>
              <a:rPr lang="el-GR" altLang="el-GR" sz="2000" dirty="0">
                <a:latin typeface="Times New Roman" pitchFamily="18" charset="0"/>
                <a:cs typeface="Times New Roman" pitchFamily="18" charset="0"/>
                <a:sym typeface="Helvetica" charset="0"/>
              </a:rPr>
              <a:t>και παρατήρηση σχηματισμού σταθερών συμπλόκων εγκλεισμού (</a:t>
            </a:r>
            <a:r>
              <a:rPr lang="en-US" altLang="el-GR" sz="2000" dirty="0" err="1">
                <a:latin typeface="Times New Roman" pitchFamily="18" charset="0"/>
                <a:cs typeface="Times New Roman" pitchFamily="18" charset="0"/>
                <a:sym typeface="Helvetica" charset="0"/>
              </a:rPr>
              <a:t>Freundenberg</a:t>
            </a:r>
            <a:r>
              <a:rPr lang="en-US" altLang="el-GR" sz="2000" dirty="0">
                <a:latin typeface="Times New Roman" pitchFamily="18" charset="0"/>
                <a:cs typeface="Times New Roman" pitchFamily="18" charset="0"/>
                <a:sym typeface="Helvetica" charset="0"/>
              </a:rPr>
              <a:t> </a:t>
            </a:r>
            <a:r>
              <a:rPr lang="el-GR" altLang="el-GR" sz="2000" dirty="0">
                <a:latin typeface="Times New Roman" pitchFamily="18" charset="0"/>
                <a:cs typeface="Times New Roman" pitchFamily="18" charset="0"/>
                <a:sym typeface="Helvetica" charset="0"/>
              </a:rPr>
              <a:t>και </a:t>
            </a:r>
            <a:r>
              <a:rPr lang="en-US" altLang="el-GR" sz="2000" dirty="0">
                <a:latin typeface="Times New Roman" pitchFamily="18" charset="0"/>
                <a:cs typeface="Times New Roman" pitchFamily="18" charset="0"/>
                <a:sym typeface="Helvetica" charset="0"/>
              </a:rPr>
              <a:t>Cramer)</a:t>
            </a:r>
            <a:endParaRPr lang="el-GR" altLang="el-GR" sz="2000" dirty="0">
              <a:latin typeface="Times New Roman" pitchFamily="18" charset="0"/>
              <a:cs typeface="Times New Roman" pitchFamily="18" charset="0"/>
              <a:sym typeface="Helvetica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altLang="el-GR" sz="2000" dirty="0">
                <a:latin typeface="Times New Roman" pitchFamily="18" charset="0"/>
                <a:cs typeface="Times New Roman" pitchFamily="18" charset="0"/>
                <a:sym typeface="Helvetica" charset="0"/>
              </a:rPr>
              <a:t>1981: πρώτο διεθνές συνέδριο </a:t>
            </a:r>
            <a:r>
              <a:rPr lang="en-US" altLang="el-GR" sz="2000" dirty="0">
                <a:latin typeface="Times New Roman" pitchFamily="18" charset="0"/>
                <a:cs typeface="Times New Roman" pitchFamily="18" charset="0"/>
                <a:sym typeface="Helvetica" charset="0"/>
              </a:rPr>
              <a:t>CDs</a:t>
            </a:r>
            <a:endParaRPr lang="el-GR" altLang="el-GR" sz="2000" dirty="0">
              <a:latin typeface="Times New Roman" pitchFamily="18" charset="0"/>
              <a:cs typeface="Times New Roman" pitchFamily="18" charset="0"/>
              <a:sym typeface="Helvetica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altLang="el-GR" sz="2000" dirty="0">
                <a:latin typeface="Times New Roman" pitchFamily="18" charset="0"/>
                <a:cs typeface="Times New Roman" pitchFamily="18" charset="0"/>
                <a:sym typeface="Helvetica" charset="0"/>
              </a:rPr>
              <a:t>1980-2004: εκθετική αύξηση δημοσιεύσεων σχετικών με </a:t>
            </a:r>
            <a:r>
              <a:rPr lang="en-US" altLang="el-GR" sz="2000" dirty="0">
                <a:latin typeface="Times New Roman" pitchFamily="18" charset="0"/>
                <a:cs typeface="Times New Roman" pitchFamily="18" charset="0"/>
                <a:sym typeface="Helvetica" charset="0"/>
              </a:rPr>
              <a:t>CDs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el-GR" sz="2000" dirty="0">
                <a:latin typeface="Times New Roman" pitchFamily="18" charset="0"/>
                <a:cs typeface="Times New Roman" pitchFamily="18" charset="0"/>
                <a:sym typeface="Helvetica" charset="0"/>
              </a:rPr>
              <a:t>1980-1983</a:t>
            </a:r>
            <a:r>
              <a:rPr lang="el-GR" altLang="el-GR" sz="2000" dirty="0">
                <a:latin typeface="Times New Roman" pitchFamily="18" charset="0"/>
                <a:cs typeface="Times New Roman" pitchFamily="18" charset="0"/>
                <a:sym typeface="Helvetica" charset="0"/>
              </a:rPr>
              <a:t>: 1010 δημοσιεύσεις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altLang="el-GR" sz="2000" dirty="0">
                <a:latin typeface="Times New Roman" pitchFamily="18" charset="0"/>
                <a:cs typeface="Times New Roman" pitchFamily="18" charset="0"/>
                <a:sym typeface="Helvetica" charset="0"/>
              </a:rPr>
              <a:t>2000-2004: 9168 δημοσιεύσεις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Παραγωγή κυκλοδεξτρινών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8232"/>
            <a:ext cx="8229600" cy="17567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Υγροποίηση αμύλου μέσω θέρμανσης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Προσθήκη γλυκόσυλο-τρανσφεράσης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CGT-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άση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Παραγωγή μείγματος α-, β- και γ-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CD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σε αναλογία που εξαρτάται από το ένζυμο που χρησιμοποιείται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3906922"/>
            <a:ext cx="4248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Διαχωρισμός βάσει υδατοδιαλυτότητας: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Ανάκτηση β-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μέσω κρυστάλλωσης (χαμηλή υδ/τότητα)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Διαχωρισμός α-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CD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και β-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CD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μέσω χρωματογραφικών τεχνικών</a:t>
            </a:r>
          </a:p>
          <a:p>
            <a:pPr>
              <a:buFont typeface="Wingdings" pitchFamily="2" charset="2"/>
              <a:buChar char="ü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3898791"/>
            <a:ext cx="4032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Διαχωρισμός με χρήση "παραγόντων συμπλοκοποίησης":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Προσθήκη συμπλοκοποιητή κατά τη διάρκεια ενζυμικής μετατροπής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Κατακρίμνιση επιθυμητής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CD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-δεκανόλη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για α-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CD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Τολουόλιο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για β-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CD</a:t>
            </a:r>
          </a:p>
          <a:p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Δράση Κυκλοδεξτρινο-γλυκοσυλο-τρανσφεράσης (</a:t>
            </a:r>
            <a:r>
              <a:rPr lang="en-US" dirty="0"/>
              <a:t>CGT-</a:t>
            </a:r>
            <a:r>
              <a:rPr lang="el-GR" dirty="0"/>
              <a:t>άση)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12776"/>
            <a:ext cx="383765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576" y="2276872"/>
            <a:ext cx="36724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 Τύπος αμυλάσης</a:t>
            </a:r>
          </a:p>
          <a:p>
            <a:pPr>
              <a:buFont typeface="Wingdings" pitchFamily="2" charset="2"/>
              <a:buChar char="Ø"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 "Αποσύνδεση"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τμήματος αμύλου και κυκλοποίησή του</a:t>
            </a:r>
          </a:p>
          <a:p>
            <a:pPr>
              <a:buFont typeface="Wingdings" pitchFamily="2" charset="2"/>
              <a:buChar char="Ø"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 Απομόνωση από πολλούς μικροοργανισμούς όπως:</a:t>
            </a:r>
          </a:p>
          <a:p>
            <a:pPr lvl="1">
              <a:buFont typeface="Arial" pitchFamily="34" charset="0"/>
              <a:buChar char="•"/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Bacillus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macerans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Bacillus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circulans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Bacillus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megaterium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Klebsiella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oxytoca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κυκλοδεξτρινών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Toroid</a:t>
            </a:r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δομή</a:t>
            </a:r>
          </a:p>
          <a:p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Υδρόφιλη εξωτερική επιφάνεια (-ΟΗ)</a:t>
            </a:r>
          </a:p>
          <a:p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Υδρόφοβη κοιλότητα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(C-O-C)</a:t>
            </a:r>
            <a:endParaRPr lang="el-GR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Σταθεροποίηση κοιλότητας μέσω ενδομοριακών δ.Η</a:t>
            </a:r>
          </a:p>
          <a:p>
            <a:endParaRPr lang="el-GR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3860" y="4016411"/>
            <a:ext cx="3382516" cy="214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071" y="4140671"/>
            <a:ext cx="27908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Ιδιότητες κυκλοδεξτρινών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229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0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>
                          <a:latin typeface="Times New Roman" pitchFamily="18" charset="0"/>
                          <a:cs typeface="Times New Roman" pitchFamily="18" charset="0"/>
                        </a:rPr>
                        <a:t>ΙΔΙΟΤΗΤΑ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>
                          <a:latin typeface="Times New Roman" pitchFamily="18" charset="0"/>
                          <a:cs typeface="Times New Roman" pitchFamily="18" charset="0"/>
                        </a:rPr>
                        <a:t>α-</a:t>
                      </a:r>
                      <a:r>
                        <a:rPr lang="en-US" sz="1800" b="0" dirty="0">
                          <a:latin typeface="Times New Roman" pitchFamily="18" charset="0"/>
                          <a:cs typeface="Times New Roman" pitchFamily="18" charset="0"/>
                        </a:rPr>
                        <a:t>CD</a:t>
                      </a:r>
                      <a:endParaRPr lang="el-GR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>
                          <a:latin typeface="Times New Roman" pitchFamily="18" charset="0"/>
                          <a:cs typeface="Times New Roman" pitchFamily="18" charset="0"/>
                        </a:rPr>
                        <a:t>β-</a:t>
                      </a:r>
                      <a:r>
                        <a:rPr lang="en-US" sz="1800" b="0" dirty="0">
                          <a:latin typeface="Times New Roman" pitchFamily="18" charset="0"/>
                          <a:cs typeface="Times New Roman" pitchFamily="18" charset="0"/>
                        </a:rPr>
                        <a:t>CD</a:t>
                      </a:r>
                      <a:endParaRPr lang="el-GR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>
                          <a:latin typeface="Times New Roman" pitchFamily="18" charset="0"/>
                          <a:cs typeface="Times New Roman" pitchFamily="18" charset="0"/>
                        </a:rPr>
                        <a:t>γ-</a:t>
                      </a:r>
                      <a:r>
                        <a:rPr lang="en-US" sz="1800" b="0" dirty="0">
                          <a:latin typeface="Times New Roman" pitchFamily="18" charset="0"/>
                          <a:cs typeface="Times New Roman" pitchFamily="18" charset="0"/>
                        </a:rPr>
                        <a:t>CD</a:t>
                      </a:r>
                      <a:endParaRPr lang="el-GR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0" baseline="0" dirty="0">
                          <a:latin typeface="Times New Roman" pitchFamily="18" charset="0"/>
                          <a:cs typeface="Times New Roman" pitchFamily="18" charset="0"/>
                        </a:rPr>
                        <a:t>Μοριακό βάρος</a:t>
                      </a:r>
                      <a:r>
                        <a:rPr lang="en-US" sz="18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8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Da</a:t>
                      </a:r>
                      <a:r>
                        <a:rPr lang="en-US" sz="1800" b="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l-GR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Times New Roman" pitchFamily="18" charset="0"/>
                          <a:cs typeface="Times New Roman" pitchFamily="18" charset="0"/>
                        </a:rPr>
                        <a:t>972</a:t>
                      </a:r>
                      <a:endParaRPr lang="el-GR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Times New Roman" pitchFamily="18" charset="0"/>
                          <a:cs typeface="Times New Roman" pitchFamily="18" charset="0"/>
                        </a:rPr>
                        <a:t>1135</a:t>
                      </a:r>
                      <a:endParaRPr lang="el-GR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Times New Roman" pitchFamily="18" charset="0"/>
                          <a:cs typeface="Times New Roman" pitchFamily="18" charset="0"/>
                        </a:rPr>
                        <a:t>1297</a:t>
                      </a:r>
                      <a:endParaRPr lang="el-GR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dirty="0">
                          <a:latin typeface="Times New Roman" pitchFamily="18" charset="0"/>
                          <a:cs typeface="Times New Roman" pitchFamily="18" charset="0"/>
                        </a:rPr>
                        <a:t>Εξωτερική</a:t>
                      </a:r>
                      <a:r>
                        <a:rPr lang="el-GR" sz="18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διάμετρος</a:t>
                      </a:r>
                      <a:r>
                        <a:rPr lang="en-US" sz="18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Å)</a:t>
                      </a:r>
                      <a:endParaRPr lang="el-GR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Times New Roman" pitchFamily="18" charset="0"/>
                          <a:cs typeface="Times New Roman" pitchFamily="18" charset="0"/>
                        </a:rPr>
                        <a:t>14.6</a:t>
                      </a:r>
                      <a:endParaRPr lang="el-GR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Times New Roman" pitchFamily="18" charset="0"/>
                          <a:cs typeface="Times New Roman" pitchFamily="18" charset="0"/>
                        </a:rPr>
                        <a:t>15.4</a:t>
                      </a:r>
                      <a:endParaRPr lang="el-GR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Times New Roman" pitchFamily="18" charset="0"/>
                          <a:cs typeface="Times New Roman" pitchFamily="18" charset="0"/>
                        </a:rPr>
                        <a:t>17.5</a:t>
                      </a:r>
                      <a:endParaRPr lang="el-GR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>
                          <a:latin typeface="Times New Roman" pitchFamily="18" charset="0"/>
                          <a:cs typeface="Times New Roman" pitchFamily="18" charset="0"/>
                        </a:rPr>
                        <a:t>Διάμετρος</a:t>
                      </a:r>
                      <a:r>
                        <a:rPr lang="el-GR" sz="18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κοιλότητας</a:t>
                      </a:r>
                      <a:r>
                        <a:rPr lang="en-US" sz="18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Å)</a:t>
                      </a:r>
                      <a:endParaRPr lang="el-GR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Times New Roman" pitchFamily="18" charset="0"/>
                          <a:cs typeface="Times New Roman" pitchFamily="18" charset="0"/>
                        </a:rPr>
                        <a:t>4.7</a:t>
                      </a:r>
                      <a:r>
                        <a:rPr lang="el-GR" sz="18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l-GR" sz="18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>
                          <a:latin typeface="Times New Roman" pitchFamily="18" charset="0"/>
                          <a:cs typeface="Times New Roman" pitchFamily="18" charset="0"/>
                        </a:rPr>
                        <a:t>5.3</a:t>
                      </a:r>
                      <a:endParaRPr lang="el-GR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>
                          <a:latin typeface="Times New Roman" pitchFamily="18" charset="0"/>
                          <a:cs typeface="Times New Roman" pitchFamily="18" charset="0"/>
                        </a:rPr>
                        <a:t>6.0 - 6.5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>
                          <a:latin typeface="Times New Roman" pitchFamily="18" charset="0"/>
                          <a:cs typeface="Times New Roman" pitchFamily="18" charset="0"/>
                        </a:rPr>
                        <a:t>7.5 -</a:t>
                      </a:r>
                      <a:r>
                        <a:rPr lang="el-GR" sz="18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1800" b="0" dirty="0">
                          <a:latin typeface="Times New Roman" pitchFamily="18" charset="0"/>
                          <a:cs typeface="Times New Roman" pitchFamily="18" charset="0"/>
                        </a:rPr>
                        <a:t>8.3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>
                          <a:latin typeface="Times New Roman" pitchFamily="18" charset="0"/>
                          <a:cs typeface="Times New Roman" pitchFamily="18" charset="0"/>
                        </a:rPr>
                        <a:t>Ύψος</a:t>
                      </a:r>
                      <a:r>
                        <a:rPr lang="en-US" sz="18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baseline="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Å)</a:t>
                      </a:r>
                      <a:endParaRPr lang="el-GR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>
                          <a:latin typeface="Times New Roman" pitchFamily="18" charset="0"/>
                          <a:cs typeface="Times New Roman" pitchFamily="18" charset="0"/>
                        </a:rPr>
                        <a:t>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>
                          <a:latin typeface="Times New Roman" pitchFamily="18" charset="0"/>
                          <a:cs typeface="Times New Roman" pitchFamily="18" charset="0"/>
                        </a:rPr>
                        <a:t>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>
                          <a:latin typeface="Times New Roman" pitchFamily="18" charset="0"/>
                          <a:cs typeface="Times New Roman" pitchFamily="18" charset="0"/>
                        </a:rPr>
                        <a:t>7.9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>
                          <a:latin typeface="Times New Roman" pitchFamily="18" charset="0"/>
                          <a:cs typeface="Times New Roman" pitchFamily="18" charset="0"/>
                        </a:rPr>
                        <a:t>Όγκος</a:t>
                      </a:r>
                      <a:r>
                        <a:rPr lang="el-GR" sz="18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κοιλότητας</a:t>
                      </a:r>
                      <a:r>
                        <a:rPr lang="en-US" sz="18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Å</a:t>
                      </a:r>
                      <a:r>
                        <a:rPr lang="el-GR" sz="1800" b="0" i="0" kern="1200" baseline="300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el-GR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>
                          <a:latin typeface="Times New Roman" pitchFamily="18" charset="0"/>
                          <a:cs typeface="Times New Roman" pitchFamily="18" charset="0"/>
                        </a:rPr>
                        <a:t>174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>
                          <a:latin typeface="Times New Roman" pitchFamily="18" charset="0"/>
                          <a:cs typeface="Times New Roman" pitchFamily="18" charset="0"/>
                        </a:rPr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>
                          <a:latin typeface="Times New Roman" pitchFamily="18" charset="0"/>
                          <a:cs typeface="Times New Roman" pitchFamily="18" charset="0"/>
                        </a:rPr>
                        <a:t>427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>
                          <a:latin typeface="Times New Roman" pitchFamily="18" charset="0"/>
                          <a:cs typeface="Times New Roman" pitchFamily="18" charset="0"/>
                        </a:rPr>
                        <a:t>Διαλυτότητα</a:t>
                      </a:r>
                      <a:r>
                        <a:rPr lang="el-GR" sz="18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στο νερό </a:t>
                      </a:r>
                      <a:r>
                        <a:rPr lang="en-US" sz="1800" b="0" baseline="0" dirty="0">
                          <a:latin typeface="Times New Roman" pitchFamily="18" charset="0"/>
                          <a:cs typeface="Times New Roman" pitchFamily="18" charset="0"/>
                        </a:rPr>
                        <a:t>(g/100ml @ 25</a:t>
                      </a:r>
                      <a:r>
                        <a:rPr lang="en-US" sz="1800" b="0" baseline="3000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1800" b="0" baseline="0" dirty="0">
                          <a:latin typeface="Times New Roman" pitchFamily="18" charset="0"/>
                          <a:cs typeface="Times New Roman" pitchFamily="18" charset="0"/>
                        </a:rPr>
                        <a:t>C)</a:t>
                      </a:r>
                      <a:endParaRPr lang="el-GR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Times New Roman" pitchFamily="18" charset="0"/>
                          <a:cs typeface="Times New Roman" pitchFamily="18" charset="0"/>
                        </a:rPr>
                        <a:t>14.5</a:t>
                      </a:r>
                      <a:endParaRPr lang="el-GR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Times New Roman" pitchFamily="18" charset="0"/>
                          <a:cs typeface="Times New Roman" pitchFamily="18" charset="0"/>
                        </a:rPr>
                        <a:t>1.85</a:t>
                      </a:r>
                      <a:endParaRPr lang="el-GR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Times New Roman" pitchFamily="18" charset="0"/>
                          <a:cs typeface="Times New Roman" pitchFamily="18" charset="0"/>
                        </a:rPr>
                        <a:t>23.2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>
                          <a:latin typeface="Times New Roman" pitchFamily="18" charset="0"/>
                          <a:cs typeface="Times New Roman" pitchFamily="18" charset="0"/>
                        </a:rPr>
                        <a:t>Εμπορική τιμή ($/</a:t>
                      </a:r>
                      <a:r>
                        <a:rPr lang="en-US" sz="1800" b="0" dirty="0">
                          <a:latin typeface="Times New Roman" pitchFamily="18" charset="0"/>
                          <a:cs typeface="Times New Roman" pitchFamily="18" charset="0"/>
                        </a:rPr>
                        <a:t>Kg)</a:t>
                      </a:r>
                      <a:endParaRPr lang="el-GR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5013176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Ευδιάλυτες σε πολικούς μη πρωτικούς διαλύτες 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DMSO, DMF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κ.α.)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Αδύνατη η πλήρης περιστροφή γύρω από τους δεσμούς του οξυγόνου στο γλυκοζιτικό δεσμό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476" y="4608512"/>
            <a:ext cx="2221956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04210"/>
            <a:ext cx="5256584" cy="182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Σύμπλοκα εγκλεισμού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Δυνατότητα σχηματισμού συμπλόκου εγκλεισμού με άπολο μόριο 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guest)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ή άπολο τμήμα μορίου</a:t>
            </a:r>
          </a:p>
          <a:p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Σταθεροποίηση συμπλόκου μέσω </a:t>
            </a: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μη ομοιοπολικών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αλληλεπιδράσεων: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l-GR" sz="2000" u="sng" dirty="0">
                <a:latin typeface="Times New Roman" pitchFamily="18" charset="0"/>
                <a:cs typeface="Times New Roman" pitchFamily="18" charset="0"/>
              </a:rPr>
              <a:t>Δεσμοί υδρογόνου</a:t>
            </a:r>
          </a:p>
          <a:p>
            <a:pPr lvl="1">
              <a:buFont typeface="Courier New" pitchFamily="49" charset="0"/>
              <a:buChar char="o"/>
            </a:pPr>
            <a:r>
              <a:rPr lang="el-GR" sz="2000" u="sng" dirty="0">
                <a:latin typeface="Times New Roman" pitchFamily="18" charset="0"/>
                <a:cs typeface="Times New Roman" pitchFamily="18" charset="0"/>
              </a:rPr>
              <a:t>Υδρόφοβες αλληλεπιδράσεις</a:t>
            </a:r>
          </a:p>
          <a:p>
            <a:pPr lvl="1">
              <a:buFont typeface="Courier New" pitchFamily="49" charset="0"/>
              <a:buChar char="o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Δυνάμεις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Waals</a:t>
            </a:r>
          </a:p>
          <a:p>
            <a:pPr lvl="1">
              <a:buFont typeface="Courier New" pitchFamily="49" charset="0"/>
              <a:buChar char="o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Απομάκρυνση μορίων νερού υδρόφιλης κοιλότητας και αντικατάστασή τους από άπολο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guest (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ελλάτωση ενέργειας συστήματος)</a:t>
            </a:r>
          </a:p>
          <a:p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0804" y="4590653"/>
            <a:ext cx="3165684" cy="200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3241</TotalTime>
  <Words>861</Words>
  <Application>Microsoft Macintosh PowerPoint</Application>
  <PresentationFormat>On-screen Show (4:3)</PresentationFormat>
  <Paragraphs>176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Times New Roman</vt:lpstr>
      <vt:lpstr>Wingdings</vt:lpstr>
      <vt:lpstr>Office Theme</vt:lpstr>
      <vt:lpstr>ΚΥΚΛΟΔΕΞΤΡΙΝΕΣ</vt:lpstr>
      <vt:lpstr>Κυκλοδεξτρίνες (CDs)</vt:lpstr>
      <vt:lpstr>Φυσικές κυκλοδεξτρίνες</vt:lpstr>
      <vt:lpstr>Ιστορική αναδρομή</vt:lpstr>
      <vt:lpstr>Παραγωγή κυκλοδεξτρινών</vt:lpstr>
      <vt:lpstr>Δράση Κυκλοδεξτρινο-γλυκοσυλο-τρανσφεράσης (CGT-άση)</vt:lpstr>
      <vt:lpstr>Δομή κυκλοδεξτρινών</vt:lpstr>
      <vt:lpstr>Ιδιότητες κυκλοδεξτρινών</vt:lpstr>
      <vt:lpstr>Σύμπλοκα εγκλεισμού</vt:lpstr>
      <vt:lpstr>Σύμπλοκα εγκλεισμού</vt:lpstr>
      <vt:lpstr>Σύνθεση συμπλόκων εγκλεισμού</vt:lpstr>
      <vt:lpstr>Τροποποιημένες κυκλοδεξτρίνες</vt:lpstr>
      <vt:lpstr>Τροποποιημένες κυκλοδεξτρίνες</vt:lpstr>
      <vt:lpstr>Εφαρμογές κυκλοδεξτρινών</vt:lpstr>
      <vt:lpstr>Βιβλιογραφία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apostolos fanourgiakis</dc:creator>
  <cp:lastModifiedBy>thanassis g c</cp:lastModifiedBy>
  <cp:revision>34</cp:revision>
  <dcterms:created xsi:type="dcterms:W3CDTF">2019-05-17T20:01:40Z</dcterms:created>
  <dcterms:modified xsi:type="dcterms:W3CDTF">2019-05-24T16:02:51Z</dcterms:modified>
</cp:coreProperties>
</file>